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15"/>
  </p:notesMasterIdLst>
  <p:sldIdLst>
    <p:sldId id="281" r:id="rId5"/>
    <p:sldId id="3915" r:id="rId6"/>
    <p:sldId id="5413" r:id="rId7"/>
    <p:sldId id="5414" r:id="rId8"/>
    <p:sldId id="347" r:id="rId9"/>
    <p:sldId id="360" r:id="rId10"/>
    <p:sldId id="5415" r:id="rId11"/>
    <p:sldId id="5417" r:id="rId12"/>
    <p:sldId id="364" r:id="rId13"/>
    <p:sldId id="541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SC Updates" id="{712C4282-718A-46AF-9CDC-B33E12A8B051}">
          <p14:sldIdLst>
            <p14:sldId id="281"/>
            <p14:sldId id="3915"/>
            <p14:sldId id="5413"/>
            <p14:sldId id="5414"/>
            <p14:sldId id="347"/>
            <p14:sldId id="360"/>
            <p14:sldId id="5415"/>
            <p14:sldId id="5417"/>
            <p14:sldId id="364"/>
            <p14:sldId id="54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76750A-D921-2EF0-6EE3-23EB3AD38F23}" name="Vishaylin Mahadeo" initials="VM" userId="S::vishaylin.mahadeo@riis.africa::7e41fd69-a5e6-462d-be49-ec4b52e942de" providerId="AD"/>
  <p188:author id="{9E549F10-E4F8-AF0E-12A8-7CD201A906FD}" name="MPienaar" initials="" userId="S::MPienaar@mandelaminingprecinct.org.za::e043c4aa-50e1-4005-bdaf-9f7f357da486" providerId="AD"/>
  <p188:author id="{B5AC4014-913A-5CC4-82A0-39E754EFD484}" name="Kimehra Govindasamy" initials="KG" userId="S::kimehra.govindasamy@riis.co.za::58c22786-3895-4d37-8c9a-96114c4eef53" providerId="AD"/>
  <p188:author id="{16B1C626-85A9-9BAC-16ED-4A6AE97BA733}" name="Thiru   Swettenham" initials="TS" userId="S::thiru.swettenham@riis.africa::39e41e9f-95f2-472f-8677-1fb24d169e58" providerId="AD"/>
  <p188:author id="{AE2B9527-0E36-0C37-C032-100052D50CC6}" name="Thiru   Swettenham" initials="TS" userId="S::thiru.swettenham@riis.co.za::39e41e9f-95f2-472f-8677-1fb24d169e58" providerId="AD"/>
  <p188:author id="{6A389F35-BCE8-242E-1347-8A85C514F6C1}" name="Gugulethu Sihlali" initials="GS" userId="S::gugulethu.sihlali@riis.africa::4ef7fe31-8815-41b0-ac05-d785f3a25c07" providerId="AD"/>
  <p188:author id="{BD9D2737-A1F4-A9EA-F76A-11316C6EF410}" name="Kimehra Govindasamy" initials="KG" userId="S::Kimehra.Govindasamy@riis.africa::58c22786-3895-4d37-8c9a-96114c4eef53" providerId="AD"/>
  <p188:author id="{58C5373D-1085-0F13-1FA6-E5116138C418}" name="Wessel Botha" initials="WB" userId="S::wessel@autoih.co.za::0f6a80d4-f501-469e-bafe-e3246f7f53bf" providerId="AD"/>
  <p188:author id="{44EC345C-C128-CA1F-DD3E-EC5BAA7CBDC9}" name="Wessel Botha" initials="" userId="S::wessel@AutoIH.co.za::0f6a80d4-f501-469e-bafe-e3246f7f53bf" providerId="AD"/>
  <p188:author id="{89E0D8A4-9BC0-9EEE-255F-EAB9C358355F}" name="sramparsad" initials="" userId="S::sramparsad@mandelaminingprecinct.org.za::87e726a1-2be7-4aab-9031-24631357928b" providerId="AD"/>
  <p188:author id="{226AE2D7-FF45-55B2-DF6A-506FAEEF1BAA}" name="Vishaylin Mahadeo" initials="VM" userId="S::vishaylin.mahadeo@riis.co.za::7e41fd69-a5e6-462d-be49-ec4b52e942de" providerId="AD"/>
  <p188:author id="{BD0CBEFD-B4D3-EF80-92B3-E35970F02FBF}" name="Kimehra Govindasamy" initials="KG" userId="S::Kimehra.Govindasamy@riis.co.za::58c22786-3895-4d37-8c9a-96114c4eef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C17"/>
    <a:srgbClr val="FF9900"/>
    <a:srgbClr val="F2F2F2"/>
    <a:srgbClr val="DF372F"/>
    <a:srgbClr val="2E825C"/>
    <a:srgbClr val="57B48B"/>
    <a:srgbClr val="BF9000"/>
    <a:srgbClr val="2F5597"/>
    <a:srgbClr val="767171"/>
    <a:srgbClr val="FFF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2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D5231-AE25-44F8-8DF5-66AD972C2576}" type="datetimeFigureOut">
              <a:rPr lang="en-ZA" smtClean="0"/>
              <a:t>2024/11/14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2B04B-D9DB-4263-953E-5A98AD2FB9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579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37363-6354-401A-A024-4BF655D93EC8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39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5E2E1-5417-49DE-AA87-54102543DC6B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06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0D7E8C-3C68-497A-872C-8A6455F86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C7AFBEA-31C7-4D47-AFD2-18BD4E25B8ED}"/>
              </a:ext>
            </a:extLst>
          </p:cNvPr>
          <p:cNvSpPr/>
          <p:nvPr userDrawn="1"/>
        </p:nvSpPr>
        <p:spPr>
          <a:xfrm>
            <a:off x="0" y="6289964"/>
            <a:ext cx="12192000" cy="5680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9A6CDB-4C49-4197-984F-CE142050B684}"/>
              </a:ext>
            </a:extLst>
          </p:cNvPr>
          <p:cNvSpPr/>
          <p:nvPr userDrawn="1"/>
        </p:nvSpPr>
        <p:spPr>
          <a:xfrm>
            <a:off x="0" y="2870200"/>
            <a:ext cx="12192000" cy="155416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A1DBE-6FEF-4D65-9BF9-8936C17CB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0198"/>
            <a:ext cx="9144000" cy="1508125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F6561-FD85-4387-A68C-7FFA462E6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0400"/>
            <a:ext cx="9144000" cy="80321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828BD-0171-47E2-97EC-533FBDB4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B05-5617-4687-B883-7C329A1388DC}" type="datetimeFigureOut">
              <a:rPr lang="en-ZA" smtClean="0"/>
              <a:pPr/>
              <a:t>2024/11/14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5FC0D-21DC-47F0-BA68-B2F5B3E5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9CB8-476C-4A27-9DC1-886A505D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EEC4-C736-436E-A110-6FF27175D988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CA5DD5-544A-4AA0-85CF-CF11BECD3AEE}"/>
              </a:ext>
            </a:extLst>
          </p:cNvPr>
          <p:cNvSpPr/>
          <p:nvPr userDrawn="1"/>
        </p:nvSpPr>
        <p:spPr>
          <a:xfrm>
            <a:off x="0" y="5453561"/>
            <a:ext cx="12192000" cy="803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62749BB8-A00C-4F0D-A2B9-7EF53557E7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09" y="5533129"/>
            <a:ext cx="2090597" cy="622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78A681-8231-4C5D-B20C-FBFFD3749D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8" b="28337"/>
          <a:stretch/>
        </p:blipFill>
        <p:spPr>
          <a:xfrm>
            <a:off x="6913133" y="5545968"/>
            <a:ext cx="2857500" cy="6221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01DC28-6240-454C-A83F-6721E60572C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1091" y="5545968"/>
            <a:ext cx="2054544" cy="622800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FB12BE6E-1567-4A89-9AE6-912530E88C1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229" y="5504915"/>
            <a:ext cx="695202" cy="66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9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26D34-E8DC-4E9C-9F95-885C5AA8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11AAE-C183-469D-87F2-E391192BA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95A6D-0A8D-4E6E-8FE2-8C6BD6C9B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B05-5617-4687-B883-7C329A1388DC}" type="datetimeFigureOut">
              <a:rPr lang="en-ZA" smtClean="0"/>
              <a:t>2024/11/14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770E3-4899-4950-A174-38709338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1BD5B-2ECA-43DE-BC9D-CA51A9AF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EEC4-C736-436E-A110-6FF27175D9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01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75D74-C918-4D06-89D6-7A682FB24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F0FF7-29F0-428C-9B5A-ECE621EFF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4545"/>
            <a:ext cx="5181600" cy="50224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53EE3-C8BE-4F6B-863D-5A9B5AF82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4545"/>
            <a:ext cx="5181600" cy="50224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9D2D7-179D-4B7A-88C6-04FDAFD1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B05-5617-4687-B883-7C329A1388DC}" type="datetimeFigureOut">
              <a:rPr lang="en-ZA" smtClean="0"/>
              <a:t>2024/11/14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26177-52D4-4922-AC29-FEABFA68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4ACC0-64A2-4DAE-8BC3-0ACC008C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EEC4-C736-436E-A110-6FF27175D9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920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1A255-AACF-4C40-BC3F-235E085B9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44EEC-E72D-4B08-8F69-682648CB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B05-5617-4687-B883-7C329A1388DC}" type="datetimeFigureOut">
              <a:rPr lang="en-ZA" smtClean="0"/>
              <a:t>2024/11/14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ADBF3-F7AE-4B96-9967-14E27D47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14FBA-647E-4D03-902B-AB39F7D4E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EEC4-C736-436E-A110-6FF27175D9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404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26366A-B191-4DE7-97AE-B934D8677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B05-5617-4687-B883-7C329A1388DC}" type="datetimeFigureOut">
              <a:rPr lang="en-ZA" smtClean="0"/>
              <a:t>2024/11/14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16530B-C6CD-475B-ABFB-FCB0711D7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08D07-9683-468F-9FEF-859E3FC2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EEC4-C736-436E-A110-6FF27175D9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355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8703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B2115F04-7D11-DDE6-35BC-47F9D4AA09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6280077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54" imgH="354" progId="TCLayout.ActiveDocument.1">
                  <p:embed/>
                </p:oleObj>
              </mc:Choice>
              <mc:Fallback>
                <p:oleObj name="think-cell Slide" r:id="rId9" imgW="354" imgH="35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B2115F04-7D11-DDE6-35BC-47F9D4AA09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43C2514-9CB6-4690-8BF2-FC6B6243A579}"/>
              </a:ext>
            </a:extLst>
          </p:cNvPr>
          <p:cNvSpPr/>
          <p:nvPr userDrawn="1"/>
        </p:nvSpPr>
        <p:spPr>
          <a:xfrm>
            <a:off x="-1" y="6331312"/>
            <a:ext cx="12192000" cy="52668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36E20B-A463-443D-BF50-3B64B0FDF497}"/>
              </a:ext>
            </a:extLst>
          </p:cNvPr>
          <p:cNvSpPr/>
          <p:nvPr userDrawn="1"/>
        </p:nvSpPr>
        <p:spPr>
          <a:xfrm>
            <a:off x="0" y="157018"/>
            <a:ext cx="12192000" cy="72967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DB8625-A140-41EF-94A4-EEA0EAC1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82" y="157018"/>
            <a:ext cx="8910618" cy="729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F2E11-BB5E-42F4-BE76-F70622F4D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8448B05-5617-4687-B883-7C329A1388DC}" type="datetimeFigureOut">
              <a:rPr lang="en-ZA" smtClean="0"/>
              <a:pPr/>
              <a:t>2024/11/14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48C09-EEDB-4CED-B60A-509A4A3EB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ZA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D2F43-E474-4B5B-A5B7-ADF346823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816EEC4-C736-436E-A110-6FF27175D988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C1FF32D-3E18-4B9F-9219-FBD3C734BABA}"/>
              </a:ext>
            </a:extLst>
          </p:cNvPr>
          <p:cNvSpPr/>
          <p:nvPr userDrawn="1"/>
        </p:nvSpPr>
        <p:spPr>
          <a:xfrm>
            <a:off x="117845" y="116263"/>
            <a:ext cx="2207492" cy="1155863"/>
          </a:xfrm>
          <a:custGeom>
            <a:avLst/>
            <a:gdLst>
              <a:gd name="connsiteX0" fmla="*/ 0 w 2927928"/>
              <a:gd name="connsiteY0" fmla="*/ 18473 h 1385465"/>
              <a:gd name="connsiteX1" fmla="*/ 1976582 w 2927928"/>
              <a:gd name="connsiteY1" fmla="*/ 1385455 h 1385465"/>
              <a:gd name="connsiteX2" fmla="*/ 2927928 w 2927928"/>
              <a:gd name="connsiteY2" fmla="*/ 0 h 1385465"/>
              <a:gd name="connsiteX0" fmla="*/ 0 w 2927928"/>
              <a:gd name="connsiteY0" fmla="*/ 18473 h 1385455"/>
              <a:gd name="connsiteX1" fmla="*/ 1976582 w 2927928"/>
              <a:gd name="connsiteY1" fmla="*/ 1385455 h 1385455"/>
              <a:gd name="connsiteX2" fmla="*/ 2927928 w 2927928"/>
              <a:gd name="connsiteY2" fmla="*/ 0 h 1385455"/>
              <a:gd name="connsiteX0" fmla="*/ 0 w 2927928"/>
              <a:gd name="connsiteY0" fmla="*/ 18473 h 1385455"/>
              <a:gd name="connsiteX1" fmla="*/ 1976582 w 2927928"/>
              <a:gd name="connsiteY1" fmla="*/ 1385455 h 1385455"/>
              <a:gd name="connsiteX2" fmla="*/ 2927928 w 2927928"/>
              <a:gd name="connsiteY2" fmla="*/ 0 h 1385455"/>
              <a:gd name="connsiteX0" fmla="*/ 0 w 2927928"/>
              <a:gd name="connsiteY0" fmla="*/ 18473 h 1385455"/>
              <a:gd name="connsiteX1" fmla="*/ 1976582 w 2927928"/>
              <a:gd name="connsiteY1" fmla="*/ 1385455 h 1385455"/>
              <a:gd name="connsiteX2" fmla="*/ 2927928 w 2927928"/>
              <a:gd name="connsiteY2" fmla="*/ 0 h 1385455"/>
              <a:gd name="connsiteX0" fmla="*/ 0 w 2927928"/>
              <a:gd name="connsiteY0" fmla="*/ 18473 h 1385455"/>
              <a:gd name="connsiteX1" fmla="*/ 1976582 w 2927928"/>
              <a:gd name="connsiteY1" fmla="*/ 1385455 h 1385455"/>
              <a:gd name="connsiteX2" fmla="*/ 2927928 w 2927928"/>
              <a:gd name="connsiteY2" fmla="*/ 0 h 1385455"/>
              <a:gd name="connsiteX0" fmla="*/ 0 w 2927928"/>
              <a:gd name="connsiteY0" fmla="*/ 18473 h 1385455"/>
              <a:gd name="connsiteX1" fmla="*/ 1976582 w 2927928"/>
              <a:gd name="connsiteY1" fmla="*/ 1385455 h 1385455"/>
              <a:gd name="connsiteX2" fmla="*/ 2927928 w 2927928"/>
              <a:gd name="connsiteY2" fmla="*/ 0 h 1385455"/>
              <a:gd name="connsiteX0" fmla="*/ 0 w 2927928"/>
              <a:gd name="connsiteY0" fmla="*/ 18473 h 1385455"/>
              <a:gd name="connsiteX1" fmla="*/ 1976582 w 2927928"/>
              <a:gd name="connsiteY1" fmla="*/ 1385455 h 1385455"/>
              <a:gd name="connsiteX2" fmla="*/ 2927928 w 2927928"/>
              <a:gd name="connsiteY2" fmla="*/ 0 h 1385455"/>
              <a:gd name="connsiteX0" fmla="*/ 0 w 2927928"/>
              <a:gd name="connsiteY0" fmla="*/ 18473 h 1385455"/>
              <a:gd name="connsiteX1" fmla="*/ 1976582 w 2927928"/>
              <a:gd name="connsiteY1" fmla="*/ 1385455 h 1385455"/>
              <a:gd name="connsiteX2" fmla="*/ 2927928 w 2927928"/>
              <a:gd name="connsiteY2" fmla="*/ 0 h 1385455"/>
              <a:gd name="connsiteX0" fmla="*/ 0 w 2927928"/>
              <a:gd name="connsiteY0" fmla="*/ 18473 h 1385455"/>
              <a:gd name="connsiteX1" fmla="*/ 1976582 w 2927928"/>
              <a:gd name="connsiteY1" fmla="*/ 1385455 h 1385455"/>
              <a:gd name="connsiteX2" fmla="*/ 2927928 w 2927928"/>
              <a:gd name="connsiteY2" fmla="*/ 0 h 1385455"/>
              <a:gd name="connsiteX0" fmla="*/ 0 w 2927928"/>
              <a:gd name="connsiteY0" fmla="*/ 18473 h 1385455"/>
              <a:gd name="connsiteX1" fmla="*/ 1976582 w 2927928"/>
              <a:gd name="connsiteY1" fmla="*/ 1385455 h 1385455"/>
              <a:gd name="connsiteX2" fmla="*/ 2927928 w 2927928"/>
              <a:gd name="connsiteY2" fmla="*/ 0 h 13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7928" h="1385455">
                <a:moveTo>
                  <a:pt x="0" y="18473"/>
                </a:moveTo>
                <a:cubicBezTo>
                  <a:pt x="264006" y="426412"/>
                  <a:pt x="629612" y="1185334"/>
                  <a:pt x="1976582" y="1385455"/>
                </a:cubicBezTo>
                <a:cubicBezTo>
                  <a:pt x="3018751" y="1169940"/>
                  <a:pt x="2920231" y="221672"/>
                  <a:pt x="292792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1B085CC-5881-4389-B759-F2CD92C247F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91" y="25038"/>
            <a:ext cx="1041565" cy="99363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E8547-77BF-4794-8449-0401214BE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73018"/>
            <a:ext cx="10515600" cy="5003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272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1F930-052D-4CC4-B9E0-7E18CBA46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110" y="2879001"/>
            <a:ext cx="11823192" cy="1540599"/>
          </a:xfrm>
        </p:spPr>
        <p:txBody>
          <a:bodyPr/>
          <a:lstStyle/>
          <a:p>
            <a:r>
              <a:rPr lang="en-US" sz="2800" b="1" dirty="0">
                <a:latin typeface="Aptos" panose="020B0004020202020204" pitchFamily="34" charset="0"/>
              </a:rPr>
              <a:t>Longevity of current mines (</a:t>
            </a:r>
            <a:r>
              <a:rPr lang="en-US" sz="2800" b="1" dirty="0" err="1">
                <a:latin typeface="Aptos" panose="020B0004020202020204" pitchFamily="34" charset="0"/>
              </a:rPr>
              <a:t>Locm</a:t>
            </a:r>
            <a:r>
              <a:rPr lang="en-US" sz="2800" b="1" dirty="0">
                <a:latin typeface="Aptos" panose="020B0004020202020204" pitchFamily="34" charset="0"/>
              </a:rPr>
              <a:t>)</a:t>
            </a:r>
            <a:br>
              <a:rPr lang="en-US" sz="2800" b="1" dirty="0">
                <a:latin typeface="Aptos" panose="020B0004020202020204" pitchFamily="34" charset="0"/>
              </a:rPr>
            </a:br>
            <a:br>
              <a:rPr lang="en-US" sz="2800" b="1" dirty="0">
                <a:latin typeface="Aptos" panose="020B000402020202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Aptos" panose="020B0004020202020204" pitchFamily="34" charset="0"/>
              </a:rPr>
              <a:t>Project name:  Optimized drilling, charging and blasting management systems, phase ii (</a:t>
            </a:r>
            <a:r>
              <a:rPr lang="en-US" sz="28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LoCM</a:t>
            </a:r>
            <a:r>
              <a:rPr lang="en-US" sz="2800" b="1" dirty="0">
                <a:solidFill>
                  <a:schemeClr val="accent1"/>
                </a:solidFill>
                <a:latin typeface="Aptos" panose="020B0004020202020204" pitchFamily="34" charset="0"/>
              </a:rPr>
              <a:t> WP2) </a:t>
            </a:r>
            <a:endParaRPr lang="en-ZA" sz="18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6814E-9752-7A48-12DC-7740DE56D14F}"/>
              </a:ext>
            </a:extLst>
          </p:cNvPr>
          <p:cNvSpPr txBox="1"/>
          <p:nvPr/>
        </p:nvSpPr>
        <p:spPr>
          <a:xfrm>
            <a:off x="1694906" y="4695825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latin typeface="Aptos" panose="020B0004020202020204" pitchFamily="34" charset="0"/>
              </a:rPr>
              <a:t>Braam Greeff, CSIR</a:t>
            </a:r>
          </a:p>
        </p:txBody>
      </p:sp>
    </p:spTree>
    <p:extLst>
      <p:ext uri="{BB962C8B-B14F-4D97-AF65-F5344CB8AC3E}">
        <p14:creationId xmlns:p14="http://schemas.microsoft.com/office/powerpoint/2010/main" val="2901944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597EE-C03F-3C68-FB87-64AFFAEC3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B049-941D-D435-1AA4-E78BC7977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23857"/>
            <a:ext cx="10515600" cy="1222218"/>
          </a:xfrm>
        </p:spPr>
        <p:txBody>
          <a:bodyPr/>
          <a:lstStyle/>
          <a:p>
            <a:pPr algn="ctr"/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60687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9E33C-5FD1-6B2B-FAA6-8698E53D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100">
                <a:latin typeface="Aptos" panose="020B0004020202020204" pitchFamily="34" charset="0"/>
              </a:rPr>
              <a:t>CONTENTS of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ADB691-30E5-819F-C6A3-D6AB806FB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5417" y="6663653"/>
            <a:ext cx="1164437" cy="231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CF569D-80F4-AFD3-3CE4-95046ADFB54F}"/>
              </a:ext>
            </a:extLst>
          </p:cNvPr>
          <p:cNvSpPr txBox="1"/>
          <p:nvPr/>
        </p:nvSpPr>
        <p:spPr>
          <a:xfrm>
            <a:off x="3707791" y="1010653"/>
            <a:ext cx="52098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/>
              <a:t>Aim and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/>
              <a:t>Value to the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/>
              <a:t>Phased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/>
              <a:t>Focused areas of deliverables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/>
              <a:t>Expected outcomes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30CAEE-AEA1-BAC6-5558-0C6A1DC44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0653"/>
            <a:ext cx="2743105" cy="523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5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790F6-CF6E-4207-B153-479E7D4D7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CD316-AF19-4687-A694-E34E0C1E8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388" y="2211318"/>
            <a:ext cx="7180152" cy="2927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This PHASE II research project focusses on the conceptual realization of an integrated drilling, charging, and blasting laboratory-based solution for the RSA deep-mining industry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D86859-16C4-A983-AA90-F42BE984E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3000"/>
            <a:ext cx="2883658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6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2B38-3672-0067-27AE-ED4F0FF2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to the industry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E622E4-49FE-A82A-643B-76D54B539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312118"/>
            <a:ext cx="4734680" cy="2545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7D57A3-369E-3226-900F-7F30C823A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07" y="1449712"/>
            <a:ext cx="4807143" cy="26757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C8DAA5-3F55-5DA5-2E06-794FFA4B86E0}"/>
              </a:ext>
            </a:extLst>
          </p:cNvPr>
          <p:cNvSpPr txBox="1"/>
          <p:nvPr/>
        </p:nvSpPr>
        <p:spPr>
          <a:xfrm>
            <a:off x="5332396" y="1309036"/>
            <a:ext cx="64585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 optimum drilling, charging and charging management system  will enable , especially deep mining  operations to mine with the optimum ore fragmentation size for maximum gold or platinum extraction losses.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 optimum blast design, with compliant drilling practices, and optimum drill hole charge filling capabilities, shall result in optimum blasting practices leading to optimum required ore fragmentation sizes.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system shall enable optimum advance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Does not negatively affect the hanging wall.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Minimizes stope face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02C2A6-6566-02C7-A965-6A103AEE6ECE}"/>
              </a:ext>
            </a:extLst>
          </p:cNvPr>
          <p:cNvSpPr txBox="1"/>
          <p:nvPr/>
        </p:nvSpPr>
        <p:spPr>
          <a:xfrm>
            <a:off x="9837020" y="6018017"/>
            <a:ext cx="358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Jaco, Harmony</a:t>
            </a:r>
          </a:p>
        </p:txBody>
      </p:sp>
    </p:spTree>
    <p:extLst>
      <p:ext uri="{BB962C8B-B14F-4D97-AF65-F5344CB8AC3E}">
        <p14:creationId xmlns:p14="http://schemas.microsoft.com/office/powerpoint/2010/main" val="33969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1D98-DFC9-1FCD-0F96-B17DCA98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908" y="157018"/>
            <a:ext cx="9024358" cy="729674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Historical “look-back” – previous phase 1 </a:t>
            </a:r>
            <a:br>
              <a:rPr lang="en-US" dirty="0"/>
            </a:br>
            <a:r>
              <a:rPr lang="en-US" sz="2000" i="1" dirty="0"/>
              <a:t>Focus was on mechanized mining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69348-2278-0835-53F6-CFD417159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73018"/>
            <a:ext cx="5808292" cy="5003945"/>
          </a:xfrm>
        </p:spPr>
        <p:txBody>
          <a:bodyPr>
            <a:normAutofit fontScale="92500"/>
          </a:bodyPr>
          <a:lstStyle/>
          <a:p>
            <a:r>
              <a:rPr lang="en-US" dirty="0"/>
              <a:t>During the previous Phase 1 research stage (2023/24), the focus was on a mechanized mining operational context and use-case concept.</a:t>
            </a:r>
          </a:p>
          <a:p>
            <a:r>
              <a:rPr lang="en-US" dirty="0"/>
              <a:t>This integrated concept is not “as-is” suitable and directly applicable on deep gold mining operational requirements, although electronic interfaces could be adapted for deep non-mechanized gold mining operations.</a:t>
            </a:r>
          </a:p>
          <a:p>
            <a:r>
              <a:rPr lang="en-US" dirty="0"/>
              <a:t>There are no current OEM’s that could offer a fully integrated solution, still in development, hence this research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54C3F-8560-9E5B-0666-BA63F0A79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07"/>
            <a:ext cx="6184794" cy="486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47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5D5685-CB26-55D1-426E-506DB334E423}"/>
              </a:ext>
            </a:extLst>
          </p:cNvPr>
          <p:cNvSpPr txBox="1"/>
          <p:nvPr/>
        </p:nvSpPr>
        <p:spPr>
          <a:xfrm>
            <a:off x="2333001" y="224250"/>
            <a:ext cx="97805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Some key issues identified during previous research stage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FD5CAB-43C1-8CEF-9080-CA3C8461E8CA}"/>
              </a:ext>
            </a:extLst>
          </p:cNvPr>
          <p:cNvSpPr txBox="1"/>
          <p:nvPr/>
        </p:nvSpPr>
        <p:spPr>
          <a:xfrm>
            <a:off x="197828" y="1069535"/>
            <a:ext cx="479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Mechanized mining (surface &amp; underground)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8A5C6-479D-C13C-D6E8-176938C63A05}"/>
              </a:ext>
            </a:extLst>
          </p:cNvPr>
          <p:cNvSpPr txBox="1"/>
          <p:nvPr/>
        </p:nvSpPr>
        <p:spPr>
          <a:xfrm>
            <a:off x="6896456" y="1036753"/>
            <a:ext cx="460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Underground non-mechanized mining (gold)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3A7E4-3063-FA80-27A5-D7CB5BCDB03B}"/>
              </a:ext>
            </a:extLst>
          </p:cNvPr>
          <p:cNvSpPr txBox="1"/>
          <p:nvPr/>
        </p:nvSpPr>
        <p:spPr>
          <a:xfrm>
            <a:off x="35458" y="1613838"/>
            <a:ext cx="51189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Well ventilated spacious area vehicle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 access to large mobile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 access to the mining stope by large mechanized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Drilling, charging of holes at the stope can be performed by automated mechanized mining vehicle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 system connectivity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integrated mechanized system is currently available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5DDFF-238D-FD9B-5320-CA8F8EB2DF1A}"/>
              </a:ext>
            </a:extLst>
          </p:cNvPr>
          <p:cNvSpPr txBox="1"/>
          <p:nvPr/>
        </p:nvSpPr>
        <p:spPr>
          <a:xfrm>
            <a:off x="7122144" y="1525634"/>
            <a:ext cx="4469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OEM is currently working on an integrated solution for non-mechanized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Tight spaces often at the stope-face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Usually, no access to the stope by large mining mechanized vehicle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Drilling and charging is often performed by manual means, performed by individual miners.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or limited information system 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AD857-0092-E257-90FE-155C157C1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98" y="4452194"/>
            <a:ext cx="1791076" cy="1245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1BF933-9E1E-C01F-05A8-A803D444F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4969" y="5711912"/>
            <a:ext cx="1407031" cy="1168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293701-F2CE-957C-C32A-9C64015FF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45063"/>
            <a:ext cx="2142387" cy="1175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63CD7C-1C87-EDAB-EE2A-513D65104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275" y="5596019"/>
            <a:ext cx="2481287" cy="12619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F4BAD0-8E67-98A3-FAD5-110013C8D9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104" y="5850694"/>
            <a:ext cx="3498865" cy="10073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2A2B54-0D1B-6997-72BC-30F00D6A6A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5737" y="4485250"/>
            <a:ext cx="3155801" cy="14226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810DC0-78F7-A683-BB02-C937A711EC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376" y="1613838"/>
            <a:ext cx="804836" cy="8016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570B9B-BE36-C1FC-F687-1DDE2837E2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63294" y="1383354"/>
            <a:ext cx="624027" cy="624027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9841474F-3AB4-CB97-4B99-277888F37418}"/>
              </a:ext>
            </a:extLst>
          </p:cNvPr>
          <p:cNvSpPr/>
          <p:nvPr/>
        </p:nvSpPr>
        <p:spPr>
          <a:xfrm>
            <a:off x="5116150" y="2710574"/>
            <a:ext cx="1528423" cy="52322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96E43E-531D-EFE0-92C9-CC86DB10F473}"/>
              </a:ext>
            </a:extLst>
          </p:cNvPr>
          <p:cNvSpPr txBox="1"/>
          <p:nvPr/>
        </p:nvSpPr>
        <p:spPr>
          <a:xfrm>
            <a:off x="5069857" y="3233794"/>
            <a:ext cx="1826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Phase II Research focusses on non-mechanized context</a:t>
            </a:r>
          </a:p>
        </p:txBody>
      </p:sp>
    </p:spTree>
    <p:extLst>
      <p:ext uri="{BB962C8B-B14F-4D97-AF65-F5344CB8AC3E}">
        <p14:creationId xmlns:p14="http://schemas.microsoft.com/office/powerpoint/2010/main" val="356771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F8580-3C5F-5B04-7213-4DE4ADB0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Phased approach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277411-E854-985B-42CE-B17FA4CDB511}"/>
              </a:ext>
            </a:extLst>
          </p:cNvPr>
          <p:cNvSpPr/>
          <p:nvPr/>
        </p:nvSpPr>
        <p:spPr>
          <a:xfrm>
            <a:off x="152655" y="1294646"/>
            <a:ext cx="2290527" cy="8962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PHASE I RESEARCH OUTPUTS ( 2023/24)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7E88AD-27EC-487A-279C-4AED89FF392A}"/>
              </a:ext>
            </a:extLst>
          </p:cNvPr>
          <p:cNvSpPr/>
          <p:nvPr/>
        </p:nvSpPr>
        <p:spPr>
          <a:xfrm>
            <a:off x="1810693" y="2453488"/>
            <a:ext cx="1964602" cy="7650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Requirements specification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6EFED4-ECA3-6408-E3B0-1542341670D2}"/>
              </a:ext>
            </a:extLst>
          </p:cNvPr>
          <p:cNvSpPr/>
          <p:nvPr/>
        </p:nvSpPr>
        <p:spPr>
          <a:xfrm>
            <a:off x="3603279" y="3417684"/>
            <a:ext cx="1792586" cy="7650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Stope mining process definition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EEAED6-6289-4AE6-FE4D-11BEFBD830FE}"/>
              </a:ext>
            </a:extLst>
          </p:cNvPr>
          <p:cNvSpPr/>
          <p:nvPr/>
        </p:nvSpPr>
        <p:spPr>
          <a:xfrm>
            <a:off x="5260063" y="4381880"/>
            <a:ext cx="1910281" cy="7296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Integrate a lab-model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531812-5AF5-A01C-265F-49B9267E7595}"/>
              </a:ext>
            </a:extLst>
          </p:cNvPr>
          <p:cNvSpPr/>
          <p:nvPr/>
        </p:nvSpPr>
        <p:spPr>
          <a:xfrm>
            <a:off x="7441948" y="5263720"/>
            <a:ext cx="1466662" cy="7296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Report on findings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353BF037-613D-5B0F-0659-4CE75DA2C915}"/>
              </a:ext>
            </a:extLst>
          </p:cNvPr>
          <p:cNvCxnSpPr>
            <a:stCxn id="4" idx="2"/>
            <a:endCxn id="5" idx="1"/>
          </p:cNvCxnSpPr>
          <p:nvPr/>
        </p:nvCxnSpPr>
        <p:spPr>
          <a:xfrm rot="16200000" flipH="1">
            <a:off x="1231777" y="2257081"/>
            <a:ext cx="645059" cy="5127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18CFBF6E-BD6C-30A8-9962-5E2993E973AD}"/>
              </a:ext>
            </a:extLst>
          </p:cNvPr>
          <p:cNvCxnSpPr>
            <a:stCxn id="5" idx="2"/>
            <a:endCxn id="6" idx="1"/>
          </p:cNvCxnSpPr>
          <p:nvPr/>
        </p:nvCxnSpPr>
        <p:spPr>
          <a:xfrm rot="16200000" flipH="1">
            <a:off x="2907293" y="3104207"/>
            <a:ext cx="581687" cy="8102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0B2855C8-DF10-90D3-F86A-F889BD5A5DD8}"/>
              </a:ext>
            </a:extLst>
          </p:cNvPr>
          <p:cNvCxnSpPr>
            <a:stCxn id="6" idx="2"/>
            <a:endCxn id="7" idx="1"/>
          </p:cNvCxnSpPr>
          <p:nvPr/>
        </p:nvCxnSpPr>
        <p:spPr>
          <a:xfrm rot="16200000" flipH="1">
            <a:off x="4597810" y="4084464"/>
            <a:ext cx="564014" cy="76049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71E37A87-4858-FF45-0315-5C31D373A777}"/>
              </a:ext>
            </a:extLst>
          </p:cNvPr>
          <p:cNvCxnSpPr>
            <a:stCxn id="7" idx="2"/>
            <a:endCxn id="8" idx="1"/>
          </p:cNvCxnSpPr>
          <p:nvPr/>
        </p:nvCxnSpPr>
        <p:spPr>
          <a:xfrm rot="16200000" flipH="1">
            <a:off x="6570075" y="4756683"/>
            <a:ext cx="517003" cy="122674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E95A584-3094-7937-15B3-CC84F57BC384}"/>
              </a:ext>
            </a:extLst>
          </p:cNvPr>
          <p:cNvSpPr txBox="1"/>
          <p:nvPr/>
        </p:nvSpPr>
        <p:spPr>
          <a:xfrm>
            <a:off x="5845520" y="926126"/>
            <a:ext cx="6346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Research outputs of PHASE 1 research work is used as inputs to define the functional requirements for PHASE II conceptual lab-system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requirements baseline for PHASE II will be developed , which provides the key requirements for the development of the mining processes which will be implemented by the integrated lab-model.</a:t>
            </a:r>
          </a:p>
        </p:txBody>
      </p:sp>
    </p:spTree>
    <p:extLst>
      <p:ext uri="{BB962C8B-B14F-4D97-AF65-F5344CB8AC3E}">
        <p14:creationId xmlns:p14="http://schemas.microsoft.com/office/powerpoint/2010/main" val="3706596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3C43F-2C7A-4C08-E991-1AC87D48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outcomes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D8CA9-6A61-BDE1-38FC-6716B3887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11" y="1164970"/>
            <a:ext cx="8734615" cy="5019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D5D278-1C58-1AB0-56AA-8FA792B6F7A1}"/>
              </a:ext>
            </a:extLst>
          </p:cNvPr>
          <p:cNvSpPr txBox="1"/>
          <p:nvPr/>
        </p:nvSpPr>
        <p:spPr>
          <a:xfrm>
            <a:off x="9008198" y="1204111"/>
            <a:ext cx="30057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Integrated, portable stope drilling, charging, blasting &amp; ore measurement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sub-systems are integrated with a stope workflow controller sub-system</a:t>
            </a:r>
          </a:p>
        </p:txBody>
      </p:sp>
    </p:spTree>
    <p:extLst>
      <p:ext uri="{BB962C8B-B14F-4D97-AF65-F5344CB8AC3E}">
        <p14:creationId xmlns:p14="http://schemas.microsoft.com/office/powerpoint/2010/main" val="242580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578D-CDF5-E326-7F15-953B8CBF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outcome : stope mining workflow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0178C-DA57-467B-F3EC-636590A97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29" y="1145038"/>
            <a:ext cx="8910618" cy="515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651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ndela Mining Precinct Theme">
  <a:themeElements>
    <a:clrScheme name="Mandela Mining Precinct">
      <a:dk1>
        <a:sysClr val="windowText" lastClr="000000"/>
      </a:dk1>
      <a:lt1>
        <a:sysClr val="window" lastClr="FFFFFF"/>
      </a:lt1>
      <a:dk2>
        <a:srgbClr val="2A2B2D"/>
      </a:dk2>
      <a:lt2>
        <a:srgbClr val="E7E6E6"/>
      </a:lt2>
      <a:accent1>
        <a:srgbClr val="FDB51B"/>
      </a:accent1>
      <a:accent2>
        <a:srgbClr val="DD382F"/>
      </a:accent2>
      <a:accent3>
        <a:srgbClr val="33825C"/>
      </a:accent3>
      <a:accent4>
        <a:srgbClr val="2A3989"/>
      </a:accent4>
      <a:accent5>
        <a:srgbClr val="AEB19C"/>
      </a:accent5>
      <a:accent6>
        <a:srgbClr val="4A494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285R Mandela Mining Precinct Ppt Template 2020 (with funders logos) DRAFT4" id="{AE4D7386-C8AB-4ABE-AD07-FDAF3A137E87}" vid="{438C9151-C1D8-4A91-B36C-C6B1EB6CB8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4c3150-7cd8-45b5-89ff-ea855cba01b9" xsi:nil="true"/>
    <lcf76f155ced4ddcb4097134ff3c332f xmlns="7cafb65d-2f32-4210-93e3-0aa80c1ff146">
      <Terms xmlns="http://schemas.microsoft.com/office/infopath/2007/PartnerControls"/>
    </lcf76f155ced4ddcb4097134ff3c332f>
    <_Flow_SignoffStatus xmlns="7cafb65d-2f32-4210-93e3-0aa80c1ff14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2AAA345B65C846A1954BBA73D29CD2" ma:contentTypeVersion="19" ma:contentTypeDescription="Create a new document." ma:contentTypeScope="" ma:versionID="8331258267443eabd0fb6a991de89faa">
  <xsd:schema xmlns:xsd="http://www.w3.org/2001/XMLSchema" xmlns:xs="http://www.w3.org/2001/XMLSchema" xmlns:p="http://schemas.microsoft.com/office/2006/metadata/properties" xmlns:ns2="7cafb65d-2f32-4210-93e3-0aa80c1ff146" xmlns:ns3="434c3150-7cd8-45b5-89ff-ea855cba01b9" targetNamespace="http://schemas.microsoft.com/office/2006/metadata/properties" ma:root="true" ma:fieldsID="c1cc847230f3dc20d8411d5d5e7b605b" ns2:_="" ns3:_="">
    <xsd:import namespace="7cafb65d-2f32-4210-93e3-0aa80c1ff146"/>
    <xsd:import namespace="434c3150-7cd8-45b5-89ff-ea855cba01b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_Flow_SignoffStatu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fb65d-2f32-4210-93e3-0aa80c1ff14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4fb38a12-5d8d-497d-98d3-7060aeb98a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c3150-7cd8-45b5-89ff-ea855cba01b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004a9fb-91b7-49d6-a7ff-4cf9f28cd56f}" ma:internalName="TaxCatchAll" ma:showField="CatchAllData" ma:web="434c3150-7cd8-45b5-89ff-ea855cba01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C5CF14-AF74-4179-8FE6-9A3D300CC12F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434c3150-7cd8-45b5-89ff-ea855cba01b9"/>
    <ds:schemaRef ds:uri="http://purl.org/dc/dcmitype/"/>
    <ds:schemaRef ds:uri="7cafb65d-2f32-4210-93e3-0aa80c1ff146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B6206ED-435A-4C35-910D-B64FB46A1C5E}"/>
</file>

<file path=customXml/itemProps3.xml><?xml version="1.0" encoding="utf-8"?>
<ds:datastoreItem xmlns:ds="http://schemas.openxmlformats.org/officeDocument/2006/customXml" ds:itemID="{40DBD9AF-AF6F-42B4-A091-B1C3DA8A33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498</Words>
  <Application>Microsoft Office PowerPoint</Application>
  <PresentationFormat>Widescreen</PresentationFormat>
  <Paragraphs>52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Mandela Mining Precinct Theme</vt:lpstr>
      <vt:lpstr>think-cell Slide</vt:lpstr>
      <vt:lpstr>Longevity of current mines (Locm)  Project name:  Optimized drilling, charging and blasting management systems, phase ii (LoCM WP2) </vt:lpstr>
      <vt:lpstr>CONTENTS of report</vt:lpstr>
      <vt:lpstr>Aim and objectives</vt:lpstr>
      <vt:lpstr>Value to the industry</vt:lpstr>
      <vt:lpstr>Historical “look-back” – previous phase 1  Focus was on mechanized mining</vt:lpstr>
      <vt:lpstr>PowerPoint Presentation</vt:lpstr>
      <vt:lpstr>Phased approach</vt:lpstr>
      <vt:lpstr>Expected outcomes</vt:lpstr>
      <vt:lpstr>Expected outcome : stope mining workflow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 APPLICATION OF TECHNOLOGIES CENTERED AROUND PEOPLE SATCAP 2023 workshop outline</dc:title>
  <dc:creator>TRADEBE</dc:creator>
  <cp:lastModifiedBy>martin pretorius</cp:lastModifiedBy>
  <cp:revision>41</cp:revision>
  <dcterms:created xsi:type="dcterms:W3CDTF">2023-05-17T07:23:23Z</dcterms:created>
  <dcterms:modified xsi:type="dcterms:W3CDTF">2024-11-14T06:45:46Z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0x010100B12AAA345B65C846A1954BBA73D29CD2</vt:lpwstr>
  </property>
  <property fmtid="{D5CDD505-2E9C-101B-9397-08002B2CF9AE}" pid="3" name="MediaServiceImageTags">
    <vt:lpwstr/>
  </property>
</Properties>
</file>