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4"/>
  </p:sldMasterIdLst>
  <p:notesMasterIdLst>
    <p:notesMasterId r:id="rId12"/>
  </p:notesMasterIdLst>
  <p:sldIdLst>
    <p:sldId id="281" r:id="rId5"/>
    <p:sldId id="3915" r:id="rId6"/>
    <p:sldId id="5412" r:id="rId7"/>
    <p:sldId id="5413" r:id="rId8"/>
    <p:sldId id="5414" r:id="rId9"/>
    <p:sldId id="5416" r:id="rId10"/>
    <p:sldId id="541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SC Updates" id="{712C4282-718A-46AF-9CDC-B33E12A8B051}">
          <p14:sldIdLst>
            <p14:sldId id="281"/>
            <p14:sldId id="3915"/>
            <p14:sldId id="5412"/>
            <p14:sldId id="5413"/>
            <p14:sldId id="5414"/>
            <p14:sldId id="5416"/>
            <p14:sldId id="541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76750A-D921-2EF0-6EE3-23EB3AD38F23}" name="Vishaylin Mahadeo" initials="VM" userId="S::vishaylin.mahadeo@riis.africa::7e41fd69-a5e6-462d-be49-ec4b52e942de" providerId="AD"/>
  <p188:author id="{9E549F10-E4F8-AF0E-12A8-7CD201A906FD}" name="MPienaar" initials="" userId="S::MPienaar@mandelaminingprecinct.org.za::e043c4aa-50e1-4005-bdaf-9f7f357da486" providerId="AD"/>
  <p188:author id="{B5AC4014-913A-5CC4-82A0-39E754EFD484}" name="Kimehra Govindasamy" initials="KG" userId="S::kimehra.govindasamy@riis.co.za::58c22786-3895-4d37-8c9a-96114c4eef53" providerId="AD"/>
  <p188:author id="{16B1C626-85A9-9BAC-16ED-4A6AE97BA733}" name="Thiru   Swettenham" initials="TS" userId="S::thiru.swettenham@riis.africa::39e41e9f-95f2-472f-8677-1fb24d169e58" providerId="AD"/>
  <p188:author id="{AE2B9527-0E36-0C37-C032-100052D50CC6}" name="Thiru   Swettenham" initials="TS" userId="S::thiru.swettenham@riis.co.za::39e41e9f-95f2-472f-8677-1fb24d169e58" providerId="AD"/>
  <p188:author id="{6A389F35-BCE8-242E-1347-8A85C514F6C1}" name="Gugulethu Sihlali" initials="GS" userId="S::gugulethu.sihlali@riis.africa::4ef7fe31-8815-41b0-ac05-d785f3a25c07" providerId="AD"/>
  <p188:author id="{BD9D2737-A1F4-A9EA-F76A-11316C6EF410}" name="Kimehra Govindasamy" initials="KG" userId="S::Kimehra.Govindasamy@riis.africa::58c22786-3895-4d37-8c9a-96114c4eef53" providerId="AD"/>
  <p188:author id="{58C5373D-1085-0F13-1FA6-E5116138C418}" name="Wessel Botha" initials="WB" userId="S::wessel@autoih.co.za::0f6a80d4-f501-469e-bafe-e3246f7f53bf" providerId="AD"/>
  <p188:author id="{44EC345C-C128-CA1F-DD3E-EC5BAA7CBDC9}" name="Wessel Botha" initials="" userId="S::wessel@AutoIH.co.za::0f6a80d4-f501-469e-bafe-e3246f7f53bf" providerId="AD"/>
  <p188:author id="{89E0D8A4-9BC0-9EEE-255F-EAB9C358355F}" name="sramparsad" initials="" userId="S::sramparsad@mandelaminingprecinct.org.za::87e726a1-2be7-4aab-9031-24631357928b" providerId="AD"/>
  <p188:author id="{226AE2D7-FF45-55B2-DF6A-506FAEEF1BAA}" name="Vishaylin Mahadeo" initials="VM" userId="S::vishaylin.mahadeo@riis.co.za::7e41fd69-a5e6-462d-be49-ec4b52e942de" providerId="AD"/>
  <p188:author id="{BD0CBEFD-B4D3-EF80-92B3-E35970F02FBF}" name="Kimehra Govindasamy" initials="KG" userId="S::Kimehra.Govindasamy@riis.co.za::58c22786-3895-4d37-8c9a-96114c4eef5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C17"/>
    <a:srgbClr val="FF9900"/>
    <a:srgbClr val="F2F2F2"/>
    <a:srgbClr val="DF372F"/>
    <a:srgbClr val="2E825C"/>
    <a:srgbClr val="57B48B"/>
    <a:srgbClr val="BF9000"/>
    <a:srgbClr val="2F5597"/>
    <a:srgbClr val="767171"/>
    <a:srgbClr val="FFF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napToGrid="0">
      <p:cViewPr varScale="1">
        <p:scale>
          <a:sx n="75" d="100"/>
          <a:sy n="75" d="100"/>
        </p:scale>
        <p:origin x="62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D5231-AE25-44F8-8DF5-66AD972C2576}" type="datetimeFigureOut">
              <a:rPr lang="en-ZA" smtClean="0"/>
              <a:t>2024/11/14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F2B04B-D9DB-4263-953E-5A98AD2FB91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579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737363-6354-401A-A024-4BF655D93EC8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397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5E2E1-5417-49DE-AA87-54102543DC6B}" type="slidenum">
              <a:rPr kumimoji="0" lang="en-Z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Z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806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30D7E8C-3C68-497A-872C-8A6455F86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C7AFBEA-31C7-4D47-AFD2-18BD4E25B8ED}"/>
              </a:ext>
            </a:extLst>
          </p:cNvPr>
          <p:cNvSpPr/>
          <p:nvPr userDrawn="1"/>
        </p:nvSpPr>
        <p:spPr>
          <a:xfrm>
            <a:off x="0" y="6289964"/>
            <a:ext cx="12192000" cy="568036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9A6CDB-4C49-4197-984F-CE142050B684}"/>
              </a:ext>
            </a:extLst>
          </p:cNvPr>
          <p:cNvSpPr/>
          <p:nvPr userDrawn="1"/>
        </p:nvSpPr>
        <p:spPr>
          <a:xfrm>
            <a:off x="0" y="2870200"/>
            <a:ext cx="12192000" cy="1554162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EA1DBE-6FEF-4D65-9BF9-8936C17CBB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70198"/>
            <a:ext cx="9144000" cy="1508125"/>
          </a:xfrm>
        </p:spPr>
        <p:txBody>
          <a:bodyPr anchor="ctr">
            <a:no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F6561-FD85-4387-A68C-7FFA462E6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70400"/>
            <a:ext cx="9144000" cy="80321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828BD-0171-47E2-97EC-533FBDB4D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8B05-5617-4687-B883-7C329A1388DC}" type="datetimeFigureOut">
              <a:rPr lang="en-ZA" smtClean="0"/>
              <a:pPr/>
              <a:t>2024/11/14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D5FC0D-21DC-47F0-BA68-B2F5B3E5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A9CB8-476C-4A27-9DC1-886A505D4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EEC4-C736-436E-A110-6FF27175D98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CA5DD5-544A-4AA0-85CF-CF11BECD3AEE}"/>
              </a:ext>
            </a:extLst>
          </p:cNvPr>
          <p:cNvSpPr/>
          <p:nvPr userDrawn="1"/>
        </p:nvSpPr>
        <p:spPr>
          <a:xfrm>
            <a:off x="0" y="5453561"/>
            <a:ext cx="12192000" cy="8032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14" name="Picture 13" descr="A picture containing table&#10;&#10;Description automatically generated">
            <a:extLst>
              <a:ext uri="{FF2B5EF4-FFF2-40B4-BE49-F238E27FC236}">
                <a16:creationId xmlns:a16="http://schemas.microsoft.com/office/drawing/2014/main" id="{62749BB8-A00C-4F0D-A2B9-7EF53557E7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509" y="5533129"/>
            <a:ext cx="2090597" cy="622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78A681-8231-4C5D-B20C-FBFFD3749D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18" b="28337"/>
          <a:stretch/>
        </p:blipFill>
        <p:spPr>
          <a:xfrm>
            <a:off x="6913133" y="5545968"/>
            <a:ext cx="2857500" cy="6221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301DC28-6240-454C-A83F-6721E60572C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61091" y="5545968"/>
            <a:ext cx="2054544" cy="62280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FB12BE6E-1567-4A89-9AE6-912530E88C1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229" y="5504915"/>
            <a:ext cx="695202" cy="663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39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26D34-E8DC-4E9C-9F95-885C5AA80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11AAE-C183-469D-87F2-E391192BA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95A6D-0A8D-4E6E-8FE2-8C6BD6C9B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8B05-5617-4687-B883-7C329A1388DC}" type="datetimeFigureOut">
              <a:rPr lang="en-ZA" smtClean="0"/>
              <a:t>2024/11/14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770E3-4899-4950-A174-38709338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1BD5B-2ECA-43DE-BC9D-CA51A9AF0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EEC4-C736-436E-A110-6FF27175D9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101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75D74-C918-4D06-89D6-7A682FB2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0FF7-29F0-428C-9B5A-ECE621EFF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54545"/>
            <a:ext cx="5181600" cy="502241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E53EE3-C8BE-4F6B-863D-5A9B5AF82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54545"/>
            <a:ext cx="5181600" cy="502241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59D2D7-179D-4B7A-88C6-04FDAFD1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8B05-5617-4687-B883-7C329A1388DC}" type="datetimeFigureOut">
              <a:rPr lang="en-ZA" smtClean="0"/>
              <a:t>2024/11/14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26177-52D4-4922-AC29-FEABFA68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54ACC0-64A2-4DAE-8BC3-0ACC008C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EEC4-C736-436E-A110-6FF27175D9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920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1A255-AACF-4C40-BC3F-235E085B9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44EEC-E72D-4B08-8F69-682648CB0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8B05-5617-4687-B883-7C329A1388DC}" type="datetimeFigureOut">
              <a:rPr lang="en-ZA" smtClean="0"/>
              <a:t>2024/11/14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2ADBF3-F7AE-4B96-9967-14E27D475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A14FBA-647E-4D03-902B-AB39F7D4E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EEC4-C736-436E-A110-6FF27175D9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5404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26366A-B191-4DE7-97AE-B934D867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48B05-5617-4687-B883-7C329A1388DC}" type="datetimeFigureOut">
              <a:rPr lang="en-ZA" smtClean="0"/>
              <a:t>2024/11/14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16530B-C6CD-475B-ABFB-FCB0711D7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08D07-9683-468F-9FEF-859E3FC2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6EEC4-C736-436E-A110-6FF27175D98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13552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87037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B2115F04-7D11-DDE6-35BC-47F9D4AA098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6280077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354" imgH="354" progId="TCLayout.ActiveDocument.1">
                  <p:embed/>
                </p:oleObj>
              </mc:Choice>
              <mc:Fallback>
                <p:oleObj name="think-cell Slide" r:id="rId9" imgW="354" imgH="354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B2115F04-7D11-DDE6-35BC-47F9D4AA09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543C2514-9CB6-4690-8BF2-FC6B6243A579}"/>
              </a:ext>
            </a:extLst>
          </p:cNvPr>
          <p:cNvSpPr/>
          <p:nvPr userDrawn="1"/>
        </p:nvSpPr>
        <p:spPr>
          <a:xfrm>
            <a:off x="-1" y="6331312"/>
            <a:ext cx="12192000" cy="526688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36E20B-A463-443D-BF50-3B64B0FDF497}"/>
              </a:ext>
            </a:extLst>
          </p:cNvPr>
          <p:cNvSpPr/>
          <p:nvPr userDrawn="1"/>
        </p:nvSpPr>
        <p:spPr>
          <a:xfrm>
            <a:off x="0" y="157018"/>
            <a:ext cx="12192000" cy="729673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DB8625-A140-41EF-94A4-EEA0EAC1A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82" y="157018"/>
            <a:ext cx="8910618" cy="7296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F2E11-BB5E-42F4-BE76-F70622F4D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8448B05-5617-4687-B883-7C329A1388DC}" type="datetimeFigureOut">
              <a:rPr lang="en-ZA" smtClean="0"/>
              <a:pPr/>
              <a:t>2024/11/14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48C09-EEDB-4CED-B60A-509A4A3EB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ZA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D2F43-E474-4B5B-A5B7-ADF346823E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816EEC4-C736-436E-A110-6FF27175D988}" type="slidenum">
              <a:rPr lang="en-ZA" smtClean="0"/>
              <a:pPr/>
              <a:t>‹#›</a:t>
            </a:fld>
            <a:endParaRPr lang="en-ZA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C1FF32D-3E18-4B9F-9219-FBD3C734BABA}"/>
              </a:ext>
            </a:extLst>
          </p:cNvPr>
          <p:cNvSpPr/>
          <p:nvPr userDrawn="1"/>
        </p:nvSpPr>
        <p:spPr>
          <a:xfrm>
            <a:off x="117845" y="116263"/>
            <a:ext cx="2207492" cy="1155863"/>
          </a:xfrm>
          <a:custGeom>
            <a:avLst/>
            <a:gdLst>
              <a:gd name="connsiteX0" fmla="*/ 0 w 2927928"/>
              <a:gd name="connsiteY0" fmla="*/ 18473 h 1385465"/>
              <a:gd name="connsiteX1" fmla="*/ 1976582 w 2927928"/>
              <a:gd name="connsiteY1" fmla="*/ 1385455 h 1385465"/>
              <a:gd name="connsiteX2" fmla="*/ 2927928 w 2927928"/>
              <a:gd name="connsiteY2" fmla="*/ 0 h 138546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  <a:gd name="connsiteX0" fmla="*/ 0 w 2927928"/>
              <a:gd name="connsiteY0" fmla="*/ 18473 h 1385455"/>
              <a:gd name="connsiteX1" fmla="*/ 1976582 w 2927928"/>
              <a:gd name="connsiteY1" fmla="*/ 1385455 h 1385455"/>
              <a:gd name="connsiteX2" fmla="*/ 2927928 w 2927928"/>
              <a:gd name="connsiteY2" fmla="*/ 0 h 1385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27928" h="1385455">
                <a:moveTo>
                  <a:pt x="0" y="18473"/>
                </a:moveTo>
                <a:cubicBezTo>
                  <a:pt x="264006" y="426412"/>
                  <a:pt x="629612" y="1185334"/>
                  <a:pt x="1976582" y="1385455"/>
                </a:cubicBezTo>
                <a:cubicBezTo>
                  <a:pt x="3018751" y="1169940"/>
                  <a:pt x="2920231" y="221672"/>
                  <a:pt x="292792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B1B085CC-5881-4389-B759-F2CD92C247F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91" y="25038"/>
            <a:ext cx="1041565" cy="99363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E8547-77BF-4794-8449-0401214BE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73018"/>
            <a:ext cx="10515600" cy="5003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62727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1F930-052D-4CC4-B9E0-7E18CBA46D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110" y="2684835"/>
            <a:ext cx="11823192" cy="1734766"/>
          </a:xfrm>
        </p:spPr>
        <p:txBody>
          <a:bodyPr/>
          <a:lstStyle/>
          <a:p>
            <a:r>
              <a:rPr lang="en-US" sz="2800" b="1" dirty="0" err="1">
                <a:latin typeface="Aptos" panose="020B0004020202020204" pitchFamily="34" charset="0"/>
              </a:rPr>
              <a:t>Mechanised</a:t>
            </a:r>
            <a:r>
              <a:rPr lang="en-US" sz="2800" b="1" dirty="0">
                <a:latin typeface="Aptos" panose="020B0004020202020204" pitchFamily="34" charset="0"/>
              </a:rPr>
              <a:t> Mining Systems (MMS)</a:t>
            </a:r>
            <a:br>
              <a:rPr lang="en-US" sz="2800" b="1" dirty="0">
                <a:latin typeface="Aptos" panose="020B0004020202020204" pitchFamily="34" charset="0"/>
              </a:rPr>
            </a:br>
            <a:br>
              <a:rPr lang="en-US" sz="2800" b="1" dirty="0">
                <a:latin typeface="Aptos" panose="020B0004020202020204" pitchFamily="34" charset="0"/>
              </a:rPr>
            </a:br>
            <a:r>
              <a:rPr lang="en-US" sz="2800" b="1" dirty="0">
                <a:solidFill>
                  <a:schemeClr val="accent1"/>
                </a:solidFill>
                <a:latin typeface="Aptos" panose="020B0004020202020204" pitchFamily="34" charset="0"/>
              </a:rPr>
              <a:t>Rock Engineering Pillar Design (Phase IV)</a:t>
            </a:r>
            <a:endParaRPr lang="en-ZA" sz="1800" b="1" dirty="0">
              <a:solidFill>
                <a:schemeClr val="accent1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D6814E-9752-7A48-12DC-7740DE56D14F}"/>
              </a:ext>
            </a:extLst>
          </p:cNvPr>
          <p:cNvSpPr txBox="1"/>
          <p:nvPr/>
        </p:nvSpPr>
        <p:spPr>
          <a:xfrm>
            <a:off x="1694906" y="4695825"/>
            <a:ext cx="899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latin typeface="Aptos" panose="020B0004020202020204" pitchFamily="34" charset="0"/>
              </a:rPr>
              <a:t>Enterprises University of Pretoria</a:t>
            </a:r>
          </a:p>
        </p:txBody>
      </p:sp>
    </p:spTree>
    <p:extLst>
      <p:ext uri="{BB962C8B-B14F-4D97-AF65-F5344CB8AC3E}">
        <p14:creationId xmlns:p14="http://schemas.microsoft.com/office/powerpoint/2010/main" val="290194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9E33C-5FD1-6B2B-FAA6-8698E53DB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100" dirty="0">
                <a:latin typeface="Aptos" panose="020B0004020202020204" pitchFamily="34" charset="0"/>
              </a:rPr>
              <a:t>CONTENTS of presentation</a:t>
            </a:r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96EAAFF2-0093-62F9-EACC-6B4383BD67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203965"/>
              </p:ext>
            </p:extLst>
          </p:nvPr>
        </p:nvGraphicFramePr>
        <p:xfrm>
          <a:off x="737655" y="1517927"/>
          <a:ext cx="10224000" cy="435999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7996770">
                  <a:extLst>
                    <a:ext uri="{9D8B030D-6E8A-4147-A177-3AD203B41FA5}">
                      <a16:colId xmlns:a16="http://schemas.microsoft.com/office/drawing/2014/main" val="1108233004"/>
                    </a:ext>
                  </a:extLst>
                </a:gridCol>
                <a:gridCol w="2227230">
                  <a:extLst>
                    <a:ext uri="{9D8B030D-6E8A-4147-A177-3AD203B41FA5}">
                      <a16:colId xmlns:a16="http://schemas.microsoft.com/office/drawing/2014/main" val="929919628"/>
                    </a:ext>
                  </a:extLst>
                </a:gridCol>
              </a:tblGrid>
              <a:tr h="595070">
                <a:tc>
                  <a:txBody>
                    <a:bodyPr/>
                    <a:lstStyle/>
                    <a:p>
                      <a:r>
                        <a:rPr lang="en-ZA" sz="1400">
                          <a:latin typeface="+mn-lt"/>
                          <a:ea typeface="Open Sans"/>
                          <a:cs typeface="Open Sans"/>
                        </a:rPr>
                        <a:t>Table of Contents</a:t>
                      </a:r>
                    </a:p>
                  </a:txBody>
                  <a:tcPr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ZA" sz="1400">
                          <a:latin typeface="+mn-lt"/>
                          <a:ea typeface="Open Sans"/>
                          <a:cs typeface="Open Sans"/>
                        </a:rPr>
                        <a:t>Slide</a:t>
                      </a:r>
                    </a:p>
                  </a:txBody>
                  <a:tcPr anchor="ctr">
                    <a:lnB w="254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124069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lvl="0"/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Aim and Objectives</a:t>
                      </a:r>
                      <a:endParaRPr lang="en-ZA" sz="1400" b="1" i="0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  <a:endParaRPr lang="en-ZA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8915375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Value to the Industry</a:t>
                      </a:r>
                    </a:p>
                    <a:p>
                      <a:pPr lvl="0"/>
                      <a:endParaRPr lang="en-ZA" sz="1400" b="1" i="0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4</a:t>
                      </a:r>
                      <a:endParaRPr lang="en-ZA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472110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Phased Approach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	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ea typeface="Open Sans"/>
                          <a:cs typeface="Open Sans"/>
                        </a:rPr>
                        <a:t>5</a:t>
                      </a:r>
                      <a:endParaRPr lang="en-ZA" sz="1400" b="1" dirty="0"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65670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Example results</a:t>
                      </a:r>
                      <a:endParaRPr lang="en-ZA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ea typeface="Open Sans"/>
                          <a:cs typeface="Open Sans"/>
                        </a:rPr>
                        <a:t>6</a:t>
                      </a:r>
                      <a:endParaRPr lang="en-ZA" sz="1400" b="1" dirty="0"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909657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+mn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Deliverables and Expected Outcomes</a:t>
                      </a:r>
                      <a:endParaRPr lang="en-ZA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+mn-lt"/>
                          <a:ea typeface="Open Sans"/>
                          <a:cs typeface="Open Sans"/>
                        </a:rPr>
                        <a:t>7</a:t>
                      </a:r>
                      <a:endParaRPr lang="en-ZA" sz="1400" b="1" dirty="0"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242595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sz="1400" b="1" dirty="0"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356625"/>
                  </a:ext>
                </a:extLst>
              </a:tr>
              <a:tr h="537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ZA" sz="1400" b="1" dirty="0"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322713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EADB691-30E5-819F-C6A3-D6AB806FB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5417" y="6663653"/>
            <a:ext cx="1164437" cy="23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53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7974-3F7E-3EEA-E6C1-F2488620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Aims and objectives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EEE06-D281-1A35-1D19-7BFBC3CA9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17" y="6663653"/>
            <a:ext cx="1164437" cy="231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52DAC1-E967-4798-AA35-F2207B2E4543}"/>
              </a:ext>
            </a:extLst>
          </p:cNvPr>
          <p:cNvSpPr txBox="1"/>
          <p:nvPr/>
        </p:nvSpPr>
        <p:spPr>
          <a:xfrm>
            <a:off x="767854" y="1349170"/>
            <a:ext cx="1088659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ZA" sz="2400" dirty="0"/>
              <a:t>Hard rock pillar reclamation considered hazardous - careful study of the risks associated with pillar reclamation is required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Importance of stiffness to assess the stability of bord and pillar mines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Coalbrook disaster - pillar failure was violent and 4 000 coal pillars failed in a few minutes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Welgedacht Colliery - the pillar failure was gradual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Different </a:t>
            </a:r>
            <a:r>
              <a:rPr lang="en-US" sz="2400" dirty="0" err="1"/>
              <a:t>behaviour</a:t>
            </a:r>
            <a:r>
              <a:rPr lang="en-US" sz="2400" dirty="0"/>
              <a:t> is caused by the stiffness of the pillars and the loading system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These parameters have never been quantified for hard rock mines.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objective of the project is to calculate stiffness parameters for different bord and pillar layouts using the TEXAN numerical modelling code</a:t>
            </a:r>
            <a:endParaRPr lang="en-ZA" sz="2000" dirty="0"/>
          </a:p>
        </p:txBody>
      </p:sp>
    </p:spTree>
    <p:extLst>
      <p:ext uri="{BB962C8B-B14F-4D97-AF65-F5344CB8AC3E}">
        <p14:creationId xmlns:p14="http://schemas.microsoft.com/office/powerpoint/2010/main" val="345084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7974-3F7E-3EEA-E6C1-F2488620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to industry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EEE06-D281-1A35-1D19-7BFBC3CA9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3095" y="6585148"/>
            <a:ext cx="1164437" cy="231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52DAC1-E967-4798-AA35-F2207B2E4543}"/>
              </a:ext>
            </a:extLst>
          </p:cNvPr>
          <p:cNvSpPr txBox="1"/>
          <p:nvPr/>
        </p:nvSpPr>
        <p:spPr>
          <a:xfrm>
            <a:off x="502669" y="1268341"/>
            <a:ext cx="632167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ZA" sz="2400" dirty="0"/>
              <a:t>Prolong the life of some the mature operations 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ZA" sz="2000" dirty="0"/>
              <a:t>Can pillars be safely reclaimed?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What is the optimum extraction ratio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Improved assessment of the stability of bord and pillar operations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Improved pillar design methodology for bord and pillar layouts</a:t>
            </a:r>
          </a:p>
          <a:p>
            <a:pPr marL="742950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ZA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B0B731-6B67-47F3-93AA-F3A5DDCB04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752" b="34670"/>
          <a:stretch/>
        </p:blipFill>
        <p:spPr>
          <a:xfrm rot="16200000">
            <a:off x="8135191" y="1876511"/>
            <a:ext cx="3041032" cy="46759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9387EF5-8AB5-4C09-BBA4-C659BE79E59F}"/>
              </a:ext>
            </a:extLst>
          </p:cNvPr>
          <p:cNvSpPr txBox="1"/>
          <p:nvPr/>
        </p:nvSpPr>
        <p:spPr>
          <a:xfrm>
            <a:off x="9959869" y="2136572"/>
            <a:ext cx="16254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/>
              <a:t>Revised design</a:t>
            </a:r>
          </a:p>
          <a:p>
            <a:r>
              <a:rPr lang="en-ZA" sz="1600" dirty="0"/>
              <a:t>Higher extraction</a:t>
            </a:r>
            <a:endParaRPr lang="en-GB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20FA5-DEFC-4750-ACE7-2E68A999C6F0}"/>
              </a:ext>
            </a:extLst>
          </p:cNvPr>
          <p:cNvSpPr txBox="1"/>
          <p:nvPr/>
        </p:nvSpPr>
        <p:spPr>
          <a:xfrm>
            <a:off x="7558464" y="2154204"/>
            <a:ext cx="1414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sz="1600" dirty="0"/>
              <a:t>Big pillars</a:t>
            </a:r>
          </a:p>
          <a:p>
            <a:r>
              <a:rPr lang="en-ZA" sz="1600" dirty="0"/>
              <a:t>Low extraction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423041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7974-3F7E-3EEA-E6C1-F2488620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Phased approach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EEE06-D281-1A35-1D19-7BFBC3CA9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17" y="6663653"/>
            <a:ext cx="1164437" cy="231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52DAC1-E967-4798-AA35-F2207B2E4543}"/>
              </a:ext>
            </a:extLst>
          </p:cNvPr>
          <p:cNvSpPr txBox="1"/>
          <p:nvPr/>
        </p:nvSpPr>
        <p:spPr>
          <a:xfrm>
            <a:off x="767854" y="1349170"/>
            <a:ext cx="1088659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Conduct a literature study on the use of stiffness calculations to assess pillar stability.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Explore the computation of stiffness parameters in the TEXAN code for bord and pillar layouts.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Conduct numerical modelling experiments on different pillar reclamation sequences and extraction ratios. 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en-US" sz="2400" dirty="0"/>
              <a:t>Develop a pillar reclamation guideline for projects where there is the intention to undertake pillar reclamation. This will include instrumentation</a:t>
            </a:r>
          </a:p>
        </p:txBody>
      </p:sp>
    </p:spTree>
    <p:extLst>
      <p:ext uri="{BB962C8B-B14F-4D97-AF65-F5344CB8AC3E}">
        <p14:creationId xmlns:p14="http://schemas.microsoft.com/office/powerpoint/2010/main" val="4032235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7974-3F7E-3EEA-E6C1-F2488620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results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EEE06-D281-1A35-1D19-7BFBC3CA9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17" y="6663653"/>
            <a:ext cx="1164437" cy="231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35641F-26A3-4015-9F53-71E29691590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8455"/>
            <a:ext cx="5364480" cy="3641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CBFA3D-EFC9-46B3-A9C0-8981AF5175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149" y="1346662"/>
            <a:ext cx="6698060" cy="46246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744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A7974-3F7E-3EEA-E6C1-F2488620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Deliverables and Expected outcomes</a:t>
            </a:r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CEEE06-D281-1A35-1D19-7BFBC3CA9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417" y="6663653"/>
            <a:ext cx="1164437" cy="231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52DAC1-E967-4798-AA35-F2207B2E4543}"/>
              </a:ext>
            </a:extLst>
          </p:cNvPr>
          <p:cNvSpPr txBox="1"/>
          <p:nvPr/>
        </p:nvSpPr>
        <p:spPr>
          <a:xfrm>
            <a:off x="767854" y="1349170"/>
            <a:ext cx="1088659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Improved understanding of stiffness concepts and parameters and their use to design bord and pillar layouts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Description of the methodology to calculate the stiffness parameters in displacement discontinuity codes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Improved guidelines for pillar reclamation strategies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1CB4A-673A-4FC1-A677-693312EDE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5156" y="3427617"/>
            <a:ext cx="3672479" cy="275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687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andela Mining Precinct Theme">
  <a:themeElements>
    <a:clrScheme name="Mandela Mining Precinct">
      <a:dk1>
        <a:sysClr val="windowText" lastClr="000000"/>
      </a:dk1>
      <a:lt1>
        <a:sysClr val="window" lastClr="FFFFFF"/>
      </a:lt1>
      <a:dk2>
        <a:srgbClr val="2A2B2D"/>
      </a:dk2>
      <a:lt2>
        <a:srgbClr val="E7E6E6"/>
      </a:lt2>
      <a:accent1>
        <a:srgbClr val="FDB51B"/>
      </a:accent1>
      <a:accent2>
        <a:srgbClr val="DD382F"/>
      </a:accent2>
      <a:accent3>
        <a:srgbClr val="33825C"/>
      </a:accent3>
      <a:accent4>
        <a:srgbClr val="2A3989"/>
      </a:accent4>
      <a:accent5>
        <a:srgbClr val="AEB19C"/>
      </a:accent5>
      <a:accent6>
        <a:srgbClr val="4A494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1285R Mandela Mining Precinct Ppt Template 2020 (with funders logos) DRAFT4" id="{AE4D7386-C8AB-4ABE-AD07-FDAF3A137E87}" vid="{438C9151-C1D8-4A91-B36C-C6B1EB6CB8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4c3150-7cd8-45b5-89ff-ea855cba01b9" xsi:nil="true"/>
    <lcf76f155ced4ddcb4097134ff3c332f xmlns="7cafb65d-2f32-4210-93e3-0aa80c1ff146">
      <Terms xmlns="http://schemas.microsoft.com/office/infopath/2007/PartnerControls"/>
    </lcf76f155ced4ddcb4097134ff3c332f>
    <_Flow_SignoffStatus xmlns="7cafb65d-2f32-4210-93e3-0aa80c1ff14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2AAA345B65C846A1954BBA73D29CD2" ma:contentTypeVersion="19" ma:contentTypeDescription="Create a new document." ma:contentTypeScope="" ma:versionID="8331258267443eabd0fb6a991de89faa">
  <xsd:schema xmlns:xsd="http://www.w3.org/2001/XMLSchema" xmlns:xs="http://www.w3.org/2001/XMLSchema" xmlns:p="http://schemas.microsoft.com/office/2006/metadata/properties" xmlns:ns2="7cafb65d-2f32-4210-93e3-0aa80c1ff146" xmlns:ns3="434c3150-7cd8-45b5-89ff-ea855cba01b9" targetNamespace="http://schemas.microsoft.com/office/2006/metadata/properties" ma:root="true" ma:fieldsID="c1cc847230f3dc20d8411d5d5e7b605b" ns2:_="" ns3:_="">
    <xsd:import namespace="7cafb65d-2f32-4210-93e3-0aa80c1ff146"/>
    <xsd:import namespace="434c3150-7cd8-45b5-89ff-ea855cba01b9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_Flow_SignoffStatu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afb65d-2f32-4210-93e3-0aa80c1ff146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fb38a12-5d8d-497d-98d3-7060aeb98a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c3150-7cd8-45b5-89ff-ea855cba01b9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004a9fb-91b7-49d6-a7ff-4cf9f28cd56f}" ma:internalName="TaxCatchAll" ma:showField="CatchAllData" ma:web="434c3150-7cd8-45b5-89ff-ea855cba01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C5CF14-AF74-4179-8FE6-9A3D300CC12F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434c3150-7cd8-45b5-89ff-ea855cba01b9"/>
    <ds:schemaRef ds:uri="http://purl.org/dc/dcmitype/"/>
    <ds:schemaRef ds:uri="7cafb65d-2f32-4210-93e3-0aa80c1ff146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47BD588-1581-43EF-9E17-63C990681465}"/>
</file>

<file path=customXml/itemProps3.xml><?xml version="1.0" encoding="utf-8"?>
<ds:datastoreItem xmlns:ds="http://schemas.openxmlformats.org/officeDocument/2006/customXml" ds:itemID="{40DBD9AF-AF6F-42B4-A091-B1C3DA8A33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313</Words>
  <Application>Microsoft Office PowerPoint</Application>
  <PresentationFormat>Widescreen</PresentationFormat>
  <Paragraphs>46</Paragraphs>
  <Slides>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Mandela Mining Precinct Theme</vt:lpstr>
      <vt:lpstr>think-cell Slide</vt:lpstr>
      <vt:lpstr>Mechanised Mining Systems (MMS)  Rock Engineering Pillar Design (Phase IV)</vt:lpstr>
      <vt:lpstr>CONTENTS of presentation</vt:lpstr>
      <vt:lpstr>Aims and objectives</vt:lpstr>
      <vt:lpstr>Value to industry</vt:lpstr>
      <vt:lpstr>Phased approach</vt:lpstr>
      <vt:lpstr>Example results</vt:lpstr>
      <vt:lpstr>Deliverables and Expected outcomes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SUCCESSFUL APPLICATION OF TECHNOLOGIES CENTERED AROUND PEOPLE SATCAP 2023 workshop outline</dc:title>
  <dc:creator>TRADEBE</dc:creator>
  <cp:lastModifiedBy>martin pretorius</cp:lastModifiedBy>
  <cp:revision>21</cp:revision>
  <dcterms:created xsi:type="dcterms:W3CDTF">2023-05-17T07:23:23Z</dcterms:created>
  <dcterms:modified xsi:type="dcterms:W3CDTF">2024-11-14T08:12:30Z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0x010100B12AAA345B65C846A1954BBA73D29CD2</vt:lpwstr>
  </property>
  <property fmtid="{D5CDD505-2E9C-101B-9397-08002B2CF9AE}" pid="3" name="MediaServiceImageTags">
    <vt:lpwstr/>
  </property>
</Properties>
</file>